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19"/>
  </p:notesMasterIdLst>
  <p:sldIdLst>
    <p:sldId id="256" r:id="rId2"/>
    <p:sldId id="257" r:id="rId3"/>
    <p:sldId id="293" r:id="rId4"/>
    <p:sldId id="277" r:id="rId5"/>
    <p:sldId id="274" r:id="rId6"/>
    <p:sldId id="275" r:id="rId7"/>
    <p:sldId id="276" r:id="rId8"/>
    <p:sldId id="283" r:id="rId9"/>
    <p:sldId id="285" r:id="rId10"/>
    <p:sldId id="286" r:id="rId11"/>
    <p:sldId id="287" r:id="rId12"/>
    <p:sldId id="288" r:id="rId13"/>
    <p:sldId id="289" r:id="rId14"/>
    <p:sldId id="290" r:id="rId15"/>
    <p:sldId id="294" r:id="rId16"/>
    <p:sldId id="291" r:id="rId17"/>
    <p:sldId id="292" r:id="rId18"/>
  </p:sldIdLst>
  <p:sldSz cx="9144000" cy="6858000" type="screen4x3"/>
  <p:notesSz cx="6858000" cy="9144000"/>
  <p:embeddedFontLst>
    <p:embeddedFont>
      <p:font typeface="Montserrat" panose="020B0604020202020204" charset="0"/>
      <p:regular r:id="rId20"/>
      <p:bold r:id="rId21"/>
      <p:italic r:id="rId22"/>
      <p:boldItalic r:id="rId23"/>
    </p:embeddedFont>
    <p:embeddedFont>
      <p:font typeface="Proxima Nova" panose="020B0604020202020204" charset="0"/>
      <p:regular r:id="rId24"/>
      <p:bold r:id="rId25"/>
      <p:italic r:id="rId26"/>
      <p:boldItalic r:id="rId27"/>
    </p:embeddedFont>
    <p:embeddedFont>
      <p:font typeface="Quicksand" panose="020B0604020202020204" charset="0"/>
      <p:regular r:id="rId28"/>
      <p:bold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3BB6173-998C-4851-832B-798F30A9A0EE}">
  <a:tblStyle styleId="{A3BB6173-998C-4851-832B-798F30A9A0E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5705" autoAdjust="0"/>
    <p:restoredTop sz="94660"/>
  </p:normalViewPr>
  <p:slideViewPr>
    <p:cSldViewPr snapToGrid="0">
      <p:cViewPr varScale="1">
        <p:scale>
          <a:sx n="96" d="100"/>
          <a:sy n="96" d="100"/>
        </p:scale>
        <p:origin x="60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43754e4c3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43754e4c3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38461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715968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64023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311628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46764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471956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858912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809078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999393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78810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319175" y="2876425"/>
            <a:ext cx="6680400" cy="1546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cxnSp>
        <p:nvCxnSpPr>
          <p:cNvPr id="11" name="Google Shape;11;p2"/>
          <p:cNvCxnSpPr>
            <a:stCxn id="12" idx="4"/>
          </p:cNvCxnSpPr>
          <p:nvPr/>
        </p:nvCxnSpPr>
        <p:spPr>
          <a:xfrm>
            <a:off x="903750" y="3563700"/>
            <a:ext cx="0" cy="3294300"/>
          </a:xfrm>
          <a:prstGeom prst="straightConnector1">
            <a:avLst/>
          </a:prstGeom>
          <a:noFill/>
          <a:ln w="9525" cap="flat" cmpd="sng">
            <a:solidFill>
              <a:srgbClr val="999FA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Google Shape;12;p2"/>
          <p:cNvSpPr/>
          <p:nvPr/>
        </p:nvSpPr>
        <p:spPr>
          <a:xfrm>
            <a:off x="769050" y="3294300"/>
            <a:ext cx="269400" cy="269400"/>
          </a:xfrm>
          <a:prstGeom prst="ellipse">
            <a:avLst/>
          </a:prstGeom>
          <a:solidFill>
            <a:srgbClr val="39C0BA"/>
          </a:solidFill>
          <a:ln w="28575" cap="flat" cmpd="sng">
            <a:solidFill>
              <a:srgbClr val="2E30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ctrTitle"/>
          </p:nvPr>
        </p:nvSpPr>
        <p:spPr>
          <a:xfrm>
            <a:off x="1530175" y="3077050"/>
            <a:ext cx="6767100" cy="70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1530175" y="3710550"/>
            <a:ext cx="6927900" cy="470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cxnSp>
        <p:nvCxnSpPr>
          <p:cNvPr id="16" name="Google Shape;16;p3"/>
          <p:cNvCxnSpPr/>
          <p:nvPr/>
        </p:nvCxnSpPr>
        <p:spPr>
          <a:xfrm>
            <a:off x="903825" y="-7925"/>
            <a:ext cx="0" cy="6866100"/>
          </a:xfrm>
          <a:prstGeom prst="straightConnector1">
            <a:avLst/>
          </a:prstGeom>
          <a:noFill/>
          <a:ln w="9525" cap="flat" cmpd="sng">
            <a:solidFill>
              <a:srgbClr val="999FA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" name="Google Shape;17;p3"/>
          <p:cNvSpPr/>
          <p:nvPr/>
        </p:nvSpPr>
        <p:spPr>
          <a:xfrm>
            <a:off x="493600" y="3018850"/>
            <a:ext cx="820200" cy="820200"/>
          </a:xfrm>
          <a:prstGeom prst="ellipse">
            <a:avLst/>
          </a:prstGeom>
          <a:solidFill>
            <a:srgbClr val="39C0BA"/>
          </a:solidFill>
          <a:ln w="28575" cap="flat" cmpd="sng">
            <a:solidFill>
              <a:srgbClr val="2E30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ldNum" idx="12"/>
          </p:nvPr>
        </p:nvSpPr>
        <p:spPr>
          <a:xfrm>
            <a:off x="8523157" y="6437775"/>
            <a:ext cx="548700" cy="4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>
            <a:spLocks noGrp="1"/>
          </p:cNvSpPr>
          <p:nvPr>
            <p:ph type="body" idx="1"/>
          </p:nvPr>
        </p:nvSpPr>
        <p:spPr>
          <a:xfrm>
            <a:off x="1633225" y="2882400"/>
            <a:ext cx="6700500" cy="109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406400" rtl="0">
              <a:spcBef>
                <a:spcPts val="600"/>
              </a:spcBef>
              <a:spcAft>
                <a:spcPts val="0"/>
              </a:spcAft>
              <a:buClr>
                <a:srgbClr val="39C0BA"/>
              </a:buClr>
              <a:buSzPts val="2800"/>
              <a:buChar char="◦"/>
              <a:defRPr sz="2800" i="1">
                <a:solidFill>
                  <a:srgbClr val="39C0BA"/>
                </a:solidFill>
              </a:defRPr>
            </a:lvl1pPr>
            <a:lvl2pPr marL="914400" lvl="1" indent="-406400" rtl="0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2800"/>
              <a:buChar char="▫"/>
              <a:defRPr sz="2800" i="1">
                <a:solidFill>
                  <a:srgbClr val="39C0BA"/>
                </a:solidFill>
              </a:defRPr>
            </a:lvl2pPr>
            <a:lvl3pPr marL="1371600" lvl="2" indent="-406400" rtl="0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2800"/>
              <a:buChar char="■"/>
              <a:defRPr sz="2800" i="1">
                <a:solidFill>
                  <a:srgbClr val="39C0BA"/>
                </a:solidFill>
              </a:defRPr>
            </a:lvl3pPr>
            <a:lvl4pPr marL="1828800" lvl="3" indent="-406400" rtl="0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2800"/>
              <a:buChar char="●"/>
              <a:defRPr sz="2800" i="1">
                <a:solidFill>
                  <a:srgbClr val="39C0BA"/>
                </a:solidFill>
              </a:defRPr>
            </a:lvl4pPr>
            <a:lvl5pPr marL="2286000" lvl="4" indent="-406400" rtl="0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2800"/>
              <a:buChar char="○"/>
              <a:defRPr sz="2800" i="1">
                <a:solidFill>
                  <a:srgbClr val="39C0BA"/>
                </a:solidFill>
              </a:defRPr>
            </a:lvl5pPr>
            <a:lvl6pPr marL="2743200" lvl="5" indent="-406400" rtl="0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2800"/>
              <a:buChar char="■"/>
              <a:defRPr sz="2800" i="1">
                <a:solidFill>
                  <a:srgbClr val="39C0BA"/>
                </a:solidFill>
              </a:defRPr>
            </a:lvl6pPr>
            <a:lvl7pPr marL="3200400" lvl="6" indent="-406400" rtl="0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2800"/>
              <a:buChar char="●"/>
              <a:defRPr sz="2800" i="1">
                <a:solidFill>
                  <a:srgbClr val="39C0BA"/>
                </a:solidFill>
              </a:defRPr>
            </a:lvl7pPr>
            <a:lvl8pPr marL="3657600" lvl="7" indent="-406400" rtl="0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2800"/>
              <a:buChar char="○"/>
              <a:defRPr sz="2800" i="1">
                <a:solidFill>
                  <a:srgbClr val="39C0BA"/>
                </a:solidFill>
              </a:defRPr>
            </a:lvl8pPr>
            <a:lvl9pPr marL="4114800" lvl="8" indent="-406400" rtl="0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2800"/>
              <a:buChar char="■"/>
              <a:defRPr sz="2800" i="1">
                <a:solidFill>
                  <a:srgbClr val="39C0BA"/>
                </a:solidFill>
              </a:defRPr>
            </a:lvl9pPr>
          </a:lstStyle>
          <a:p>
            <a:endParaRPr/>
          </a:p>
        </p:txBody>
      </p:sp>
      <p:cxnSp>
        <p:nvCxnSpPr>
          <p:cNvPr id="21" name="Google Shape;21;p4"/>
          <p:cNvCxnSpPr/>
          <p:nvPr/>
        </p:nvCxnSpPr>
        <p:spPr>
          <a:xfrm>
            <a:off x="903825" y="-7925"/>
            <a:ext cx="0" cy="6866100"/>
          </a:xfrm>
          <a:prstGeom prst="straightConnector1">
            <a:avLst/>
          </a:prstGeom>
          <a:noFill/>
          <a:ln w="9525" cap="flat" cmpd="sng">
            <a:solidFill>
              <a:srgbClr val="999FA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" name="Google Shape;22;p4"/>
          <p:cNvSpPr/>
          <p:nvPr/>
        </p:nvSpPr>
        <p:spPr>
          <a:xfrm>
            <a:off x="493600" y="3018850"/>
            <a:ext cx="820200" cy="820200"/>
          </a:xfrm>
          <a:prstGeom prst="ellipse">
            <a:avLst/>
          </a:prstGeom>
          <a:solidFill>
            <a:srgbClr val="2E3037"/>
          </a:solidFill>
          <a:ln w="9525" cap="flat" cmpd="sng">
            <a:solidFill>
              <a:srgbClr val="999FA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4"/>
          <p:cNvSpPr txBox="1"/>
          <p:nvPr/>
        </p:nvSpPr>
        <p:spPr>
          <a:xfrm>
            <a:off x="208000" y="3096172"/>
            <a:ext cx="1306200" cy="8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rPr>
              <a:t>“</a:t>
            </a:r>
            <a:endParaRPr sz="4800" b="1">
              <a:solidFill>
                <a:srgbClr val="39C0BA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8523157" y="6437775"/>
            <a:ext cx="548700" cy="4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>
                <a:solidFill>
                  <a:srgbClr val="39C0BA"/>
                </a:solidFill>
              </a:defRPr>
            </a:lvl1pPr>
            <a:lvl2pPr lvl="1" rtl="0">
              <a:buNone/>
              <a:defRPr>
                <a:solidFill>
                  <a:srgbClr val="39C0BA"/>
                </a:solidFill>
              </a:defRPr>
            </a:lvl2pPr>
            <a:lvl3pPr lvl="2" rtl="0">
              <a:buNone/>
              <a:defRPr>
                <a:solidFill>
                  <a:srgbClr val="39C0BA"/>
                </a:solidFill>
              </a:defRPr>
            </a:lvl3pPr>
            <a:lvl4pPr lvl="3" rtl="0">
              <a:buNone/>
              <a:defRPr>
                <a:solidFill>
                  <a:srgbClr val="39C0BA"/>
                </a:solidFill>
              </a:defRPr>
            </a:lvl4pPr>
            <a:lvl5pPr lvl="4" rtl="0">
              <a:buNone/>
              <a:defRPr>
                <a:solidFill>
                  <a:srgbClr val="39C0BA"/>
                </a:solidFill>
              </a:defRPr>
            </a:lvl5pPr>
            <a:lvl6pPr lvl="5" rtl="0">
              <a:buNone/>
              <a:defRPr>
                <a:solidFill>
                  <a:srgbClr val="39C0BA"/>
                </a:solidFill>
              </a:defRPr>
            </a:lvl6pPr>
            <a:lvl7pPr lvl="6" rtl="0">
              <a:buNone/>
              <a:defRPr>
                <a:solidFill>
                  <a:srgbClr val="39C0BA"/>
                </a:solidFill>
              </a:defRPr>
            </a:lvl7pPr>
            <a:lvl8pPr lvl="7" rtl="0">
              <a:buNone/>
              <a:defRPr>
                <a:solidFill>
                  <a:srgbClr val="39C0BA"/>
                </a:solidFill>
              </a:defRPr>
            </a:lvl8pPr>
            <a:lvl9pPr lvl="8" rtl="0">
              <a:buNone/>
              <a:defRPr>
                <a:solidFill>
                  <a:srgbClr val="39C0BA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Google Shape;26;p5"/>
          <p:cNvCxnSpPr/>
          <p:nvPr/>
        </p:nvCxnSpPr>
        <p:spPr>
          <a:xfrm>
            <a:off x="903825" y="-7925"/>
            <a:ext cx="0" cy="6866100"/>
          </a:xfrm>
          <a:prstGeom prst="straightConnector1">
            <a:avLst/>
          </a:prstGeom>
          <a:noFill/>
          <a:ln w="9525" cap="flat" cmpd="sng">
            <a:solidFill>
              <a:srgbClr val="999FA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" name="Google Shape;27;p5"/>
          <p:cNvSpPr/>
          <p:nvPr/>
        </p:nvSpPr>
        <p:spPr>
          <a:xfrm>
            <a:off x="808725" y="800750"/>
            <a:ext cx="190200" cy="190200"/>
          </a:xfrm>
          <a:prstGeom prst="ellipse">
            <a:avLst/>
          </a:prstGeom>
          <a:solidFill>
            <a:srgbClr val="39C0BA"/>
          </a:solidFill>
          <a:ln w="28575" cap="flat" cmpd="sng">
            <a:solidFill>
              <a:srgbClr val="2E30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5"/>
          <p:cNvSpPr/>
          <p:nvPr/>
        </p:nvSpPr>
        <p:spPr>
          <a:xfrm>
            <a:off x="769050" y="1861900"/>
            <a:ext cx="269400" cy="269400"/>
          </a:xfrm>
          <a:prstGeom prst="ellipse">
            <a:avLst/>
          </a:prstGeom>
          <a:solidFill>
            <a:srgbClr val="2E3037"/>
          </a:solidFill>
          <a:ln w="9525" cap="flat" cmpd="sng">
            <a:solidFill>
              <a:srgbClr val="999FA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title"/>
          </p:nvPr>
        </p:nvSpPr>
        <p:spPr>
          <a:xfrm>
            <a:off x="1165475" y="665975"/>
            <a:ext cx="6858000" cy="4599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body" idx="1"/>
          </p:nvPr>
        </p:nvSpPr>
        <p:spPr>
          <a:xfrm>
            <a:off x="1165498" y="1600200"/>
            <a:ext cx="68580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Quicksand"/>
              <a:buChar char="◦"/>
              <a:defRPr sz="30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▫"/>
              <a:defRPr sz="24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■"/>
              <a:defRPr sz="24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ldNum" idx="12"/>
          </p:nvPr>
        </p:nvSpPr>
        <p:spPr>
          <a:xfrm>
            <a:off x="8523157" y="6437775"/>
            <a:ext cx="548700" cy="4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1165475" y="665975"/>
            <a:ext cx="6858000" cy="4599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1165475" y="1673975"/>
            <a:ext cx="2403600" cy="4893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◦"/>
              <a:defRPr sz="2000"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2"/>
          </p:nvPr>
        </p:nvSpPr>
        <p:spPr>
          <a:xfrm>
            <a:off x="3692249" y="1673975"/>
            <a:ext cx="2403600" cy="4893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◦"/>
              <a:defRPr sz="2000"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3"/>
          </p:nvPr>
        </p:nvSpPr>
        <p:spPr>
          <a:xfrm>
            <a:off x="6219023" y="1673975"/>
            <a:ext cx="2403600" cy="4893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◦"/>
              <a:defRPr sz="2000"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cxnSp>
        <p:nvCxnSpPr>
          <p:cNvPr id="45" name="Google Shape;45;p7"/>
          <p:cNvCxnSpPr/>
          <p:nvPr/>
        </p:nvCxnSpPr>
        <p:spPr>
          <a:xfrm>
            <a:off x="903825" y="-7925"/>
            <a:ext cx="0" cy="6866100"/>
          </a:xfrm>
          <a:prstGeom prst="straightConnector1">
            <a:avLst/>
          </a:prstGeom>
          <a:noFill/>
          <a:ln w="9525" cap="flat" cmpd="sng">
            <a:solidFill>
              <a:srgbClr val="999FA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" name="Google Shape;46;p7"/>
          <p:cNvSpPr/>
          <p:nvPr/>
        </p:nvSpPr>
        <p:spPr>
          <a:xfrm>
            <a:off x="808725" y="800750"/>
            <a:ext cx="190200" cy="190200"/>
          </a:xfrm>
          <a:prstGeom prst="ellipse">
            <a:avLst/>
          </a:prstGeom>
          <a:solidFill>
            <a:srgbClr val="39C0BA"/>
          </a:solidFill>
          <a:ln w="28575" cap="flat" cmpd="sng">
            <a:solidFill>
              <a:srgbClr val="2E30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7"/>
          <p:cNvSpPr/>
          <p:nvPr/>
        </p:nvSpPr>
        <p:spPr>
          <a:xfrm>
            <a:off x="769050" y="1861900"/>
            <a:ext cx="269400" cy="269400"/>
          </a:xfrm>
          <a:prstGeom prst="ellipse">
            <a:avLst/>
          </a:prstGeom>
          <a:solidFill>
            <a:srgbClr val="2E3037"/>
          </a:solidFill>
          <a:ln w="9525" cap="flat" cmpd="sng">
            <a:solidFill>
              <a:srgbClr val="999FA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sldNum" idx="12"/>
          </p:nvPr>
        </p:nvSpPr>
        <p:spPr>
          <a:xfrm>
            <a:off x="8523157" y="6437775"/>
            <a:ext cx="548700" cy="4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body" idx="1"/>
          </p:nvPr>
        </p:nvSpPr>
        <p:spPr>
          <a:xfrm>
            <a:off x="1165475" y="5775090"/>
            <a:ext cx="7521300" cy="578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228600" rtl="0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>
            <a:endParaRPr/>
          </a:p>
        </p:txBody>
      </p:sp>
      <p:cxnSp>
        <p:nvCxnSpPr>
          <p:cNvPr id="56" name="Google Shape;56;p9"/>
          <p:cNvCxnSpPr/>
          <p:nvPr/>
        </p:nvCxnSpPr>
        <p:spPr>
          <a:xfrm>
            <a:off x="903825" y="-7925"/>
            <a:ext cx="0" cy="6866100"/>
          </a:xfrm>
          <a:prstGeom prst="straightConnector1">
            <a:avLst/>
          </a:prstGeom>
          <a:noFill/>
          <a:ln w="9525" cap="flat" cmpd="sng">
            <a:solidFill>
              <a:srgbClr val="999FA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" name="Google Shape;57;p9"/>
          <p:cNvSpPr/>
          <p:nvPr/>
        </p:nvSpPr>
        <p:spPr>
          <a:xfrm>
            <a:off x="808650" y="5952850"/>
            <a:ext cx="190200" cy="190200"/>
          </a:xfrm>
          <a:prstGeom prst="ellipse">
            <a:avLst/>
          </a:prstGeom>
          <a:solidFill>
            <a:srgbClr val="2E3037"/>
          </a:solidFill>
          <a:ln w="9525" cap="flat" cmpd="sng">
            <a:solidFill>
              <a:srgbClr val="999FA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sldNum" idx="12"/>
          </p:nvPr>
        </p:nvSpPr>
        <p:spPr>
          <a:xfrm>
            <a:off x="8523157" y="6437775"/>
            <a:ext cx="548700" cy="4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0" name="Google Shape;60;p10"/>
          <p:cNvCxnSpPr/>
          <p:nvPr/>
        </p:nvCxnSpPr>
        <p:spPr>
          <a:xfrm>
            <a:off x="903825" y="-7925"/>
            <a:ext cx="0" cy="6866100"/>
          </a:xfrm>
          <a:prstGeom prst="straightConnector1">
            <a:avLst/>
          </a:prstGeom>
          <a:noFill/>
          <a:ln w="9525" cap="flat" cmpd="sng">
            <a:solidFill>
              <a:srgbClr val="999FA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1" name="Google Shape;61;p10"/>
          <p:cNvSpPr/>
          <p:nvPr/>
        </p:nvSpPr>
        <p:spPr>
          <a:xfrm>
            <a:off x="808650" y="3333900"/>
            <a:ext cx="190200" cy="190200"/>
          </a:xfrm>
          <a:prstGeom prst="ellipse">
            <a:avLst/>
          </a:prstGeom>
          <a:solidFill>
            <a:srgbClr val="2E3037"/>
          </a:solidFill>
          <a:ln w="9525" cap="flat" cmpd="sng">
            <a:solidFill>
              <a:srgbClr val="999FA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10"/>
          <p:cNvSpPr txBox="1">
            <a:spLocks noGrp="1"/>
          </p:cNvSpPr>
          <p:nvPr>
            <p:ph type="sldNum" idx="12"/>
          </p:nvPr>
        </p:nvSpPr>
        <p:spPr>
          <a:xfrm>
            <a:off x="8523157" y="6437775"/>
            <a:ext cx="548700" cy="4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2E3037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165475" y="665975"/>
            <a:ext cx="6858000" cy="4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165498" y="1600200"/>
            <a:ext cx="6858000" cy="49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Quicksand"/>
              <a:buChar char="◦"/>
              <a:defRPr sz="30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▫"/>
              <a:defRPr sz="24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■"/>
              <a:defRPr sz="24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23157" y="6437775"/>
            <a:ext cx="548700" cy="42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buNone/>
              <a:defRPr sz="12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algn="r" rtl="0">
              <a:buNone/>
              <a:defRPr sz="12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lvl="2" algn="r" rtl="0">
              <a:buNone/>
              <a:defRPr sz="12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lvl="3" algn="r" rtl="0">
              <a:buNone/>
              <a:defRPr sz="12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lvl="4" algn="r" rtl="0">
              <a:buNone/>
              <a:defRPr sz="12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lvl="5" algn="r" rtl="0">
              <a:buNone/>
              <a:defRPr sz="12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lvl="6" algn="r" rtl="0">
              <a:buNone/>
              <a:defRPr sz="12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lvl="7" algn="r" rtl="0">
              <a:buNone/>
              <a:defRPr sz="12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lvl="8" algn="r" rtl="0">
              <a:buNone/>
              <a:defRPr sz="12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3" r:id="rId5"/>
    <p:sldLayoutId id="2147483655" r:id="rId6"/>
    <p:sldLayoutId id="2147483656" r:id="rId7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.jpe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jpeg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2"/>
          <p:cNvSpPr txBox="1">
            <a:spLocks noGrp="1"/>
          </p:cNvSpPr>
          <p:nvPr>
            <p:ph type="sldNum" idx="12"/>
          </p:nvPr>
        </p:nvSpPr>
        <p:spPr>
          <a:xfrm>
            <a:off x="8523157" y="6437775"/>
            <a:ext cx="548700" cy="4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  <p:pic>
        <p:nvPicPr>
          <p:cNvPr id="1026" name="Picture 2" descr="Afbeeldingsresultaat voor digityser">
            <a:extLst>
              <a:ext uri="{FF2B5EF4-FFF2-40B4-BE49-F238E27FC236}">
                <a16:creationId xmlns:a16="http://schemas.microsoft.com/office/drawing/2014/main" id="{D6C92748-9679-40D9-A917-E51D07487C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158932"/>
            <a:ext cx="9144000" cy="9175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/>
          </p:nvPr>
        </p:nvSpPr>
        <p:spPr>
          <a:xfrm>
            <a:off x="1143000" y="741325"/>
            <a:ext cx="7019488" cy="77591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nl-NL" sz="2500" dirty="0" err="1">
                <a:solidFill>
                  <a:schemeClr val="bg1"/>
                </a:solidFill>
              </a:rPr>
              <a:t>Who</a:t>
            </a:r>
            <a:r>
              <a:rPr lang="nl-NL" sz="2500" dirty="0"/>
              <a:t> </a:t>
            </a:r>
            <a:r>
              <a:rPr lang="nl-NL" sz="2500" dirty="0" err="1"/>
              <a:t>can</a:t>
            </a:r>
            <a:r>
              <a:rPr lang="nl-NL" sz="2500" dirty="0"/>
              <a:t> act on </a:t>
            </a:r>
            <a:r>
              <a:rPr lang="nl-NL" sz="2500" dirty="0" err="1"/>
              <a:t>our</a:t>
            </a:r>
            <a:r>
              <a:rPr lang="nl-NL" sz="2500" dirty="0"/>
              <a:t> </a:t>
            </a:r>
            <a:r>
              <a:rPr lang="nl-NL" sz="2500" dirty="0" err="1"/>
              <a:t>findings</a:t>
            </a:r>
            <a:r>
              <a:rPr lang="nl-NL" sz="2500" dirty="0"/>
              <a:t> ?</a:t>
            </a:r>
            <a:br>
              <a:rPr lang="nl-NL" sz="2500" dirty="0"/>
            </a:br>
            <a:r>
              <a:rPr lang="nl-NL" dirty="0">
                <a:solidFill>
                  <a:schemeClr val="bg1"/>
                </a:solidFill>
              </a:rPr>
              <a:t>J&amp;J, NGO, Public</a:t>
            </a:r>
            <a:endParaRPr sz="2500" dirty="0">
              <a:solidFill>
                <a:schemeClr val="bg1"/>
              </a:solidFill>
            </a:endParaRPr>
          </a:p>
        </p:txBody>
      </p:sp>
      <p:sp>
        <p:nvSpPr>
          <p:cNvPr id="85" name="Google Shape;85;p14"/>
          <p:cNvSpPr txBox="1">
            <a:spLocks noGrp="1"/>
          </p:cNvSpPr>
          <p:nvPr>
            <p:ph type="sldNum" idx="12"/>
          </p:nvPr>
        </p:nvSpPr>
        <p:spPr>
          <a:xfrm>
            <a:off x="8523157" y="6437775"/>
            <a:ext cx="548700" cy="4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pic>
        <p:nvPicPr>
          <p:cNvPr id="3" name="Picture 2" descr="Afbeeldingsresultaat voor black hospital doctor handshake">
            <a:extLst>
              <a:ext uri="{FF2B5EF4-FFF2-40B4-BE49-F238E27FC236}">
                <a16:creationId xmlns:a16="http://schemas.microsoft.com/office/drawing/2014/main" id="{3C90385A-0C8A-4BDD-AF2D-5D722157E2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2931" y="2687581"/>
            <a:ext cx="4158533" cy="2342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720B45D-F92D-471F-B77F-CDC70B2A93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1376" y="1514438"/>
            <a:ext cx="3991555" cy="2774617"/>
          </a:xfrm>
          <a:prstGeom prst="rect">
            <a:avLst/>
          </a:prstGeom>
        </p:spPr>
      </p:pic>
      <p:pic>
        <p:nvPicPr>
          <p:cNvPr id="5" name="Picture 4" descr="Afbeeldingsresultaat voor teach instead of give">
            <a:extLst>
              <a:ext uri="{FF2B5EF4-FFF2-40B4-BE49-F238E27FC236}">
                <a16:creationId xmlns:a16="http://schemas.microsoft.com/office/drawing/2014/main" id="{2D20FBD7-8A1D-42FD-83F1-1EA9AD44F4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376" y="3939543"/>
            <a:ext cx="3991555" cy="2245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Google Shape;83;p14">
            <a:extLst>
              <a:ext uri="{FF2B5EF4-FFF2-40B4-BE49-F238E27FC236}">
                <a16:creationId xmlns:a16="http://schemas.microsoft.com/office/drawing/2014/main" id="{1C6C8E66-E303-469A-8C95-0E386E2B91FA}"/>
              </a:ext>
            </a:extLst>
          </p:cNvPr>
          <p:cNvSpPr txBox="1">
            <a:spLocks/>
          </p:cNvSpPr>
          <p:nvPr/>
        </p:nvSpPr>
        <p:spPr>
          <a:xfrm>
            <a:off x="1070207" y="5720765"/>
            <a:ext cx="7624544" cy="7759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algn="r"/>
            <a:r>
              <a:rPr lang="en-US" dirty="0">
                <a:solidFill>
                  <a:schemeClr val="bg1"/>
                </a:solidFill>
              </a:rPr>
              <a:t>Open method</a:t>
            </a:r>
          </a:p>
          <a:p>
            <a:pPr algn="r"/>
            <a:r>
              <a:rPr lang="en-US" dirty="0">
                <a:solidFill>
                  <a:schemeClr val="bg1"/>
                </a:solidFill>
              </a:rPr>
              <a:t>where a local region</a:t>
            </a:r>
          </a:p>
          <a:p>
            <a:pPr algn="r"/>
            <a:r>
              <a:rPr lang="en-US" dirty="0">
                <a:solidFill>
                  <a:schemeClr val="bg1"/>
                </a:solidFill>
              </a:rPr>
              <a:t>can put in there own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96096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/>
          </p:nvPr>
        </p:nvSpPr>
        <p:spPr>
          <a:xfrm>
            <a:off x="1143000" y="741325"/>
            <a:ext cx="7019488" cy="77591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nl-NL" sz="2500" dirty="0">
                <a:solidFill>
                  <a:schemeClr val="bg1"/>
                </a:solidFill>
              </a:rPr>
              <a:t>How</a:t>
            </a:r>
            <a:r>
              <a:rPr lang="nl-NL" sz="2500" dirty="0"/>
              <a:t> </a:t>
            </a:r>
            <a:r>
              <a:rPr lang="nl-NL" sz="2500" dirty="0" err="1"/>
              <a:t>to</a:t>
            </a:r>
            <a:r>
              <a:rPr lang="nl-NL" sz="2500" dirty="0"/>
              <a:t> </a:t>
            </a:r>
            <a:r>
              <a:rPr lang="nl-NL" sz="2500" dirty="0" err="1"/>
              <a:t>communicate</a:t>
            </a:r>
            <a:r>
              <a:rPr lang="nl-NL" sz="2500" dirty="0"/>
              <a:t> </a:t>
            </a:r>
            <a:r>
              <a:rPr lang="nl-NL" sz="2500" dirty="0" err="1"/>
              <a:t>results</a:t>
            </a:r>
            <a:r>
              <a:rPr lang="nl-NL" sz="2500" dirty="0"/>
              <a:t> ?</a:t>
            </a:r>
            <a:br>
              <a:rPr lang="nl-NL" sz="2500" dirty="0"/>
            </a:br>
            <a:r>
              <a:rPr lang="en-US" dirty="0">
                <a:solidFill>
                  <a:schemeClr val="bg1"/>
                </a:solidFill>
              </a:rPr>
              <a:t>video presentation</a:t>
            </a:r>
            <a:endParaRPr sz="2500" dirty="0">
              <a:solidFill>
                <a:schemeClr val="bg1"/>
              </a:solidFill>
            </a:endParaRPr>
          </a:p>
        </p:txBody>
      </p:sp>
      <p:sp>
        <p:nvSpPr>
          <p:cNvPr id="85" name="Google Shape;85;p14"/>
          <p:cNvSpPr txBox="1">
            <a:spLocks noGrp="1"/>
          </p:cNvSpPr>
          <p:nvPr>
            <p:ph type="sldNum" idx="12"/>
          </p:nvPr>
        </p:nvSpPr>
        <p:spPr>
          <a:xfrm>
            <a:off x="8523157" y="6437775"/>
            <a:ext cx="548700" cy="4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pic>
        <p:nvPicPr>
          <p:cNvPr id="2" name="Picture 2" descr="Afbeeldingsresultaat voor video">
            <a:extLst>
              <a:ext uri="{FF2B5EF4-FFF2-40B4-BE49-F238E27FC236}">
                <a16:creationId xmlns:a16="http://schemas.microsoft.com/office/drawing/2014/main" id="{745A570E-830C-4570-82D9-EB779D4F58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9519" y="1850977"/>
            <a:ext cx="7243638" cy="4265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59439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/>
          </p:nvPr>
        </p:nvSpPr>
        <p:spPr>
          <a:xfrm>
            <a:off x="1143000" y="741325"/>
            <a:ext cx="7019488" cy="77591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nl-NL" sz="2500" dirty="0" err="1"/>
              <a:t>Who</a:t>
            </a:r>
            <a:r>
              <a:rPr lang="nl-NL" sz="2500" dirty="0"/>
              <a:t> is on </a:t>
            </a:r>
            <a:r>
              <a:rPr lang="nl-NL" sz="2500" dirty="0" err="1"/>
              <a:t>the</a:t>
            </a:r>
            <a:r>
              <a:rPr lang="nl-NL" sz="2500" dirty="0"/>
              <a:t> </a:t>
            </a:r>
            <a:r>
              <a:rPr lang="nl-NL" sz="2500" dirty="0">
                <a:solidFill>
                  <a:schemeClr val="bg1"/>
                </a:solidFill>
              </a:rPr>
              <a:t>Team</a:t>
            </a:r>
            <a:r>
              <a:rPr lang="nl-NL" sz="2500" dirty="0"/>
              <a:t> ?</a:t>
            </a:r>
            <a:br>
              <a:rPr lang="nl-NL" sz="2500" dirty="0"/>
            </a:br>
            <a:r>
              <a:rPr lang="nl-NL" dirty="0">
                <a:solidFill>
                  <a:schemeClr val="bg1"/>
                </a:solidFill>
              </a:rPr>
              <a:t>Bootcampers + Public </a:t>
            </a:r>
            <a:r>
              <a:rPr lang="nl-NL" dirty="0" err="1">
                <a:solidFill>
                  <a:schemeClr val="bg1"/>
                </a:solidFill>
              </a:rPr>
              <a:t>volunteers</a:t>
            </a:r>
            <a:r>
              <a:rPr lang="nl-NL" dirty="0">
                <a:solidFill>
                  <a:schemeClr val="bg1"/>
                </a:solidFill>
              </a:rPr>
              <a:t> + …</a:t>
            </a:r>
            <a:endParaRPr sz="2500" dirty="0">
              <a:solidFill>
                <a:schemeClr val="bg1"/>
              </a:solidFill>
            </a:endParaRPr>
          </a:p>
        </p:txBody>
      </p:sp>
      <p:sp>
        <p:nvSpPr>
          <p:cNvPr id="85" name="Google Shape;85;p14"/>
          <p:cNvSpPr txBox="1">
            <a:spLocks noGrp="1"/>
          </p:cNvSpPr>
          <p:nvPr>
            <p:ph type="sldNum" idx="12"/>
          </p:nvPr>
        </p:nvSpPr>
        <p:spPr>
          <a:xfrm>
            <a:off x="8523157" y="6437775"/>
            <a:ext cx="548700" cy="4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pic>
        <p:nvPicPr>
          <p:cNvPr id="67" name="Picture 66">
            <a:extLst>
              <a:ext uri="{FF2B5EF4-FFF2-40B4-BE49-F238E27FC236}">
                <a16:creationId xmlns:a16="http://schemas.microsoft.com/office/drawing/2014/main" id="{4C30B043-FDFA-4C55-A8E0-B2E587E1CF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050" y="2298271"/>
            <a:ext cx="7787737" cy="3474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3156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/>
          </p:nvPr>
        </p:nvSpPr>
        <p:spPr>
          <a:xfrm>
            <a:off x="1143000" y="741325"/>
            <a:ext cx="7019488" cy="77591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nl-NL" sz="2500" dirty="0" err="1"/>
              <a:t>What</a:t>
            </a:r>
            <a:r>
              <a:rPr lang="nl-NL" sz="2500" dirty="0"/>
              <a:t> </a:t>
            </a:r>
            <a:r>
              <a:rPr lang="nl-NL" sz="2500" dirty="0">
                <a:solidFill>
                  <a:schemeClr val="bg1"/>
                </a:solidFill>
              </a:rPr>
              <a:t>skills</a:t>
            </a:r>
            <a:r>
              <a:rPr lang="nl-NL" sz="2500" dirty="0"/>
              <a:t> are </a:t>
            </a:r>
            <a:r>
              <a:rPr lang="nl-NL" sz="2500" dirty="0" err="1"/>
              <a:t>needed</a:t>
            </a:r>
            <a:r>
              <a:rPr lang="nl-NL" sz="2500" dirty="0"/>
              <a:t> ?</a:t>
            </a:r>
            <a:br>
              <a:rPr lang="nl-NL" sz="2500" dirty="0"/>
            </a:br>
            <a:r>
              <a:rPr lang="en-US" dirty="0"/>
              <a:t> </a:t>
            </a:r>
            <a:endParaRPr sz="2500" dirty="0"/>
          </a:p>
        </p:txBody>
      </p:sp>
      <p:sp>
        <p:nvSpPr>
          <p:cNvPr id="85" name="Google Shape;85;p14"/>
          <p:cNvSpPr txBox="1">
            <a:spLocks noGrp="1"/>
          </p:cNvSpPr>
          <p:nvPr>
            <p:ph type="sldNum" idx="12"/>
          </p:nvPr>
        </p:nvSpPr>
        <p:spPr>
          <a:xfrm>
            <a:off x="8523157" y="6437775"/>
            <a:ext cx="548700" cy="4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17" name="Google Shape;127;p19">
            <a:extLst>
              <a:ext uri="{FF2B5EF4-FFF2-40B4-BE49-F238E27FC236}">
                <a16:creationId xmlns:a16="http://schemas.microsoft.com/office/drawing/2014/main" id="{6BC1577A-5B29-412F-96A1-4713EE32E4CE}"/>
              </a:ext>
            </a:extLst>
          </p:cNvPr>
          <p:cNvSpPr/>
          <p:nvPr/>
        </p:nvSpPr>
        <p:spPr>
          <a:xfrm>
            <a:off x="3658173" y="3079032"/>
            <a:ext cx="1547878" cy="1544497"/>
          </a:xfrm>
          <a:prstGeom prst="ellipse">
            <a:avLst/>
          </a:prstGeom>
          <a:noFill/>
          <a:ln w="9525" cap="flat" cmpd="sng">
            <a:solidFill>
              <a:srgbClr val="F35B69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35B69"/>
                </a:solidFill>
                <a:latin typeface="Quicksand"/>
                <a:ea typeface="Quicksand"/>
                <a:cs typeface="Quicksand"/>
                <a:sym typeface="Quicksand"/>
              </a:rPr>
              <a:t>2</a:t>
            </a:r>
            <a:endParaRPr dirty="0">
              <a:solidFill>
                <a:srgbClr val="F35B69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35B69"/>
                </a:solidFill>
                <a:latin typeface="Quicksand"/>
                <a:ea typeface="Quicksand"/>
                <a:cs typeface="Quicksand"/>
                <a:sym typeface="Quicksand"/>
              </a:rPr>
              <a:t>DATA </a:t>
            </a:r>
            <a:r>
              <a:rPr lang="nl-NL" dirty="0">
                <a:solidFill>
                  <a:srgbClr val="F35B69"/>
                </a:solidFill>
                <a:latin typeface="Quicksand"/>
                <a:ea typeface="Quicksand"/>
                <a:cs typeface="Quicksand"/>
                <a:sym typeface="Quicksand"/>
              </a:rPr>
              <a:t>CLEANING</a:t>
            </a:r>
            <a:endParaRPr dirty="0">
              <a:solidFill>
                <a:srgbClr val="F35B69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8" name="Google Shape;128;p19">
            <a:extLst>
              <a:ext uri="{FF2B5EF4-FFF2-40B4-BE49-F238E27FC236}">
                <a16:creationId xmlns:a16="http://schemas.microsoft.com/office/drawing/2014/main" id="{6E478A36-D8D7-4B4C-83E4-3D4F095D1DC3}"/>
              </a:ext>
            </a:extLst>
          </p:cNvPr>
          <p:cNvSpPr/>
          <p:nvPr/>
        </p:nvSpPr>
        <p:spPr>
          <a:xfrm>
            <a:off x="928876" y="2538283"/>
            <a:ext cx="2681996" cy="2629628"/>
          </a:xfrm>
          <a:prstGeom prst="ellipse">
            <a:avLst/>
          </a:prstGeom>
          <a:noFill/>
          <a:ln w="9525" cap="flat" cmpd="sng">
            <a:solidFill>
              <a:srgbClr val="39C0BA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rPr>
              <a:t>1</a:t>
            </a:r>
            <a:endParaRPr dirty="0">
              <a:solidFill>
                <a:srgbClr val="39C0BA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rPr>
              <a:t>DATA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dirty="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rPr>
              <a:t>GATHERING</a:t>
            </a:r>
            <a:endParaRPr dirty="0">
              <a:solidFill>
                <a:srgbClr val="39C0BA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9" name="Google Shape;129;p19">
            <a:extLst>
              <a:ext uri="{FF2B5EF4-FFF2-40B4-BE49-F238E27FC236}">
                <a16:creationId xmlns:a16="http://schemas.microsoft.com/office/drawing/2014/main" id="{00ACC135-ED5F-43A9-8E71-82FA175B5E8B}"/>
              </a:ext>
            </a:extLst>
          </p:cNvPr>
          <p:cNvSpPr/>
          <p:nvPr/>
        </p:nvSpPr>
        <p:spPr>
          <a:xfrm>
            <a:off x="5253352" y="3079032"/>
            <a:ext cx="1547878" cy="1526022"/>
          </a:xfrm>
          <a:prstGeom prst="ellipse">
            <a:avLst/>
          </a:prstGeom>
          <a:noFill/>
          <a:ln w="9525" cap="flat" cmpd="sng">
            <a:solidFill>
              <a:srgbClr val="6D9EEB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6D9EEB"/>
                </a:solidFill>
                <a:latin typeface="Quicksand"/>
                <a:ea typeface="Quicksand"/>
                <a:cs typeface="Quicksand"/>
                <a:sym typeface="Quicksand"/>
              </a:rPr>
              <a:t>3</a:t>
            </a:r>
            <a:endParaRPr dirty="0">
              <a:solidFill>
                <a:srgbClr val="6D9EEB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6D9EEB"/>
                </a:solidFill>
                <a:latin typeface="Quicksand"/>
                <a:ea typeface="Quicksand"/>
                <a:cs typeface="Quicksand"/>
                <a:sym typeface="Quicksand"/>
              </a:rPr>
              <a:t>DATA </a:t>
            </a:r>
            <a:r>
              <a:rPr lang="nl-NL" dirty="0">
                <a:solidFill>
                  <a:srgbClr val="6D9EEB"/>
                </a:solidFill>
                <a:latin typeface="Quicksand"/>
                <a:ea typeface="Quicksand"/>
                <a:cs typeface="Quicksand"/>
                <a:sym typeface="Quicksand"/>
              </a:rPr>
              <a:t>MODELING</a:t>
            </a:r>
            <a:endParaRPr dirty="0">
              <a:solidFill>
                <a:srgbClr val="6D9EEB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20" name="Google Shape;131;p19">
            <a:extLst>
              <a:ext uri="{FF2B5EF4-FFF2-40B4-BE49-F238E27FC236}">
                <a16:creationId xmlns:a16="http://schemas.microsoft.com/office/drawing/2014/main" id="{8CEB762D-E549-4DC5-934D-11F4324EBA80}"/>
              </a:ext>
            </a:extLst>
          </p:cNvPr>
          <p:cNvSpPr/>
          <p:nvPr/>
        </p:nvSpPr>
        <p:spPr>
          <a:xfrm>
            <a:off x="6848531" y="2776122"/>
            <a:ext cx="2103471" cy="2131841"/>
          </a:xfrm>
          <a:prstGeom prst="ellipse">
            <a:avLst/>
          </a:prstGeom>
          <a:noFill/>
          <a:ln w="9525" cap="flat" cmpd="sng">
            <a:solidFill>
              <a:srgbClr val="93C47D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93C47D"/>
                </a:solidFill>
                <a:latin typeface="Quicksand"/>
                <a:ea typeface="Quicksand"/>
                <a:cs typeface="Quicksand"/>
                <a:sym typeface="Quicksand"/>
              </a:rPr>
              <a:t>4</a:t>
            </a:r>
            <a:endParaRPr dirty="0">
              <a:solidFill>
                <a:srgbClr val="93C47D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dirty="0">
                <a:solidFill>
                  <a:srgbClr val="93C47D"/>
                </a:solidFill>
                <a:latin typeface="Quicksand"/>
                <a:ea typeface="Quicksand"/>
                <a:cs typeface="Quicksand"/>
                <a:sym typeface="Quicksand"/>
              </a:rPr>
              <a:t>DATA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dirty="0">
                <a:solidFill>
                  <a:srgbClr val="93C47D"/>
                </a:solidFill>
                <a:latin typeface="Quicksand"/>
                <a:ea typeface="Quicksand"/>
                <a:cs typeface="Quicksand"/>
                <a:sym typeface="Quicksand"/>
              </a:rPr>
              <a:t>VISUALIZATION</a:t>
            </a:r>
            <a:endParaRPr dirty="0">
              <a:solidFill>
                <a:srgbClr val="93C47D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93C47D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21" name="Google Shape;132;p19">
            <a:extLst>
              <a:ext uri="{FF2B5EF4-FFF2-40B4-BE49-F238E27FC236}">
                <a16:creationId xmlns:a16="http://schemas.microsoft.com/office/drawing/2014/main" id="{2E31651D-A200-4882-9682-C543E17711B5}"/>
              </a:ext>
            </a:extLst>
          </p:cNvPr>
          <p:cNvSpPr/>
          <p:nvPr/>
        </p:nvSpPr>
        <p:spPr>
          <a:xfrm>
            <a:off x="4396029" y="2588035"/>
            <a:ext cx="1667345" cy="1265062"/>
          </a:xfrm>
          <a:prstGeom prst="arc">
            <a:avLst>
              <a:gd name="adj1" fmla="val 11289429"/>
              <a:gd name="adj2" fmla="val 21050692"/>
            </a:avLst>
          </a:prstGeom>
          <a:noFill/>
          <a:ln w="76200" cap="flat" cmpd="sng">
            <a:solidFill>
              <a:srgbClr val="39C0BA"/>
            </a:solidFill>
            <a:prstDash val="solid"/>
            <a:round/>
            <a:headEnd type="none" w="sm" len="sm"/>
            <a:tailEnd type="triangl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3" name="Google Shape;134;p19">
            <a:extLst>
              <a:ext uri="{FF2B5EF4-FFF2-40B4-BE49-F238E27FC236}">
                <a16:creationId xmlns:a16="http://schemas.microsoft.com/office/drawing/2014/main" id="{189F6F48-4E55-4751-8166-AC8044D411F1}"/>
              </a:ext>
            </a:extLst>
          </p:cNvPr>
          <p:cNvCxnSpPr/>
          <p:nvPr/>
        </p:nvCxnSpPr>
        <p:spPr>
          <a:xfrm>
            <a:off x="3351372" y="3842042"/>
            <a:ext cx="519000" cy="0"/>
          </a:xfrm>
          <a:prstGeom prst="straightConnector1">
            <a:avLst/>
          </a:prstGeom>
          <a:noFill/>
          <a:ln w="38100" cap="flat" cmpd="sng">
            <a:solidFill>
              <a:srgbClr val="39C0BA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4" name="Google Shape;135;p19">
            <a:extLst>
              <a:ext uri="{FF2B5EF4-FFF2-40B4-BE49-F238E27FC236}">
                <a16:creationId xmlns:a16="http://schemas.microsoft.com/office/drawing/2014/main" id="{C29C8262-7148-45B9-AEE6-579714DD4BAB}"/>
              </a:ext>
            </a:extLst>
          </p:cNvPr>
          <p:cNvCxnSpPr/>
          <p:nvPr/>
        </p:nvCxnSpPr>
        <p:spPr>
          <a:xfrm>
            <a:off x="6589031" y="3851280"/>
            <a:ext cx="519000" cy="0"/>
          </a:xfrm>
          <a:prstGeom prst="straightConnector1">
            <a:avLst/>
          </a:prstGeom>
          <a:noFill/>
          <a:ln w="38100" cap="flat" cmpd="sng">
            <a:solidFill>
              <a:srgbClr val="39C0BA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" name="Google Shape;132;p19">
            <a:extLst>
              <a:ext uri="{FF2B5EF4-FFF2-40B4-BE49-F238E27FC236}">
                <a16:creationId xmlns:a16="http://schemas.microsoft.com/office/drawing/2014/main" id="{4C6A67E6-CDF0-4B9F-A794-8434940D9C5F}"/>
              </a:ext>
            </a:extLst>
          </p:cNvPr>
          <p:cNvSpPr/>
          <p:nvPr/>
        </p:nvSpPr>
        <p:spPr>
          <a:xfrm rot="10800000">
            <a:off x="4396029" y="3851280"/>
            <a:ext cx="1667345" cy="1265062"/>
          </a:xfrm>
          <a:prstGeom prst="arc">
            <a:avLst>
              <a:gd name="adj1" fmla="val 11289429"/>
              <a:gd name="adj2" fmla="val 21050692"/>
            </a:avLst>
          </a:prstGeom>
          <a:noFill/>
          <a:ln w="76200" cap="flat" cmpd="sng">
            <a:solidFill>
              <a:srgbClr val="39C0BA"/>
            </a:solidFill>
            <a:prstDash val="solid"/>
            <a:round/>
            <a:headEnd type="none" w="sm" len="sm"/>
            <a:tailEnd type="triangl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448191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EA3A82BC-380E-43A9-A123-FE4C51568C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743" y="246490"/>
            <a:ext cx="7483939" cy="7483939"/>
          </a:xfrm>
          <a:prstGeom prst="rect">
            <a:avLst/>
          </a:prstGeom>
        </p:spPr>
      </p:pic>
      <p:sp>
        <p:nvSpPr>
          <p:cNvPr id="83" name="Google Shape;83;p14"/>
          <p:cNvSpPr txBox="1">
            <a:spLocks noGrp="1"/>
          </p:cNvSpPr>
          <p:nvPr>
            <p:ph type="title"/>
          </p:nvPr>
        </p:nvSpPr>
        <p:spPr>
          <a:xfrm>
            <a:off x="1143000" y="741325"/>
            <a:ext cx="7019488" cy="77591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nl-NL" sz="2500" dirty="0" err="1"/>
              <a:t>What</a:t>
            </a:r>
            <a:r>
              <a:rPr lang="nl-NL" sz="2500" dirty="0"/>
              <a:t> </a:t>
            </a:r>
            <a:r>
              <a:rPr lang="nl-NL" sz="2500" dirty="0">
                <a:solidFill>
                  <a:schemeClr val="bg1"/>
                </a:solidFill>
              </a:rPr>
              <a:t>data</a:t>
            </a:r>
            <a:r>
              <a:rPr lang="nl-NL" sz="2500" dirty="0"/>
              <a:t> resources do we have ?</a:t>
            </a:r>
            <a:br>
              <a:rPr lang="nl-NL" sz="2500" dirty="0"/>
            </a:br>
            <a:r>
              <a:rPr lang="nl-NL" dirty="0">
                <a:solidFill>
                  <a:schemeClr val="bg1"/>
                </a:solidFill>
              </a:rPr>
              <a:t>Tanzania</a:t>
            </a:r>
            <a:r>
              <a:rPr lang="nl-NL" dirty="0"/>
              <a:t> (J&amp;J)</a:t>
            </a:r>
            <a:br>
              <a:rPr lang="nl-NL" dirty="0"/>
            </a:br>
            <a:r>
              <a:rPr lang="nl-NL" dirty="0"/>
              <a:t>Kenya (J&amp;J) + unaids.org + blog.opendata.go.ke)</a:t>
            </a:r>
            <a:endParaRPr sz="2500" dirty="0"/>
          </a:p>
        </p:txBody>
      </p:sp>
      <p:sp>
        <p:nvSpPr>
          <p:cNvPr id="85" name="Google Shape;85;p14"/>
          <p:cNvSpPr txBox="1">
            <a:spLocks noGrp="1"/>
          </p:cNvSpPr>
          <p:nvPr>
            <p:ph type="sldNum" idx="12"/>
          </p:nvPr>
        </p:nvSpPr>
        <p:spPr>
          <a:xfrm>
            <a:off x="8523157" y="6437775"/>
            <a:ext cx="548700" cy="4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8" name="Google Shape;83;p14">
            <a:extLst>
              <a:ext uri="{FF2B5EF4-FFF2-40B4-BE49-F238E27FC236}">
                <a16:creationId xmlns:a16="http://schemas.microsoft.com/office/drawing/2014/main" id="{CD54DB06-3AF2-411C-AC7E-620D8CA86ECD}"/>
              </a:ext>
            </a:extLst>
          </p:cNvPr>
          <p:cNvSpPr txBox="1">
            <a:spLocks/>
          </p:cNvSpPr>
          <p:nvPr/>
        </p:nvSpPr>
        <p:spPr>
          <a:xfrm>
            <a:off x="7091901" y="2369488"/>
            <a:ext cx="2052099" cy="6520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nl-NL" sz="2500" dirty="0">
                <a:solidFill>
                  <a:schemeClr val="bg1"/>
                </a:solidFill>
              </a:rPr>
              <a:t>Tanzania</a:t>
            </a:r>
          </a:p>
        </p:txBody>
      </p:sp>
    </p:spTree>
    <p:extLst>
      <p:ext uri="{BB962C8B-B14F-4D97-AF65-F5344CB8AC3E}">
        <p14:creationId xmlns:p14="http://schemas.microsoft.com/office/powerpoint/2010/main" val="14096086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D0EC81F4-2600-4B4A-B063-E807547023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919" y="301029"/>
            <a:ext cx="7589520" cy="7589520"/>
          </a:xfrm>
          <a:prstGeom prst="rect">
            <a:avLst/>
          </a:prstGeom>
        </p:spPr>
      </p:pic>
      <p:sp>
        <p:nvSpPr>
          <p:cNvPr id="83" name="Google Shape;83;p14"/>
          <p:cNvSpPr txBox="1">
            <a:spLocks noGrp="1"/>
          </p:cNvSpPr>
          <p:nvPr>
            <p:ph type="title"/>
          </p:nvPr>
        </p:nvSpPr>
        <p:spPr>
          <a:xfrm>
            <a:off x="1143000" y="741325"/>
            <a:ext cx="7019488" cy="77591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nl-NL" sz="2500" dirty="0" err="1"/>
              <a:t>What</a:t>
            </a:r>
            <a:r>
              <a:rPr lang="nl-NL" sz="2500" dirty="0"/>
              <a:t> </a:t>
            </a:r>
            <a:r>
              <a:rPr lang="nl-NL" sz="2500" dirty="0">
                <a:solidFill>
                  <a:schemeClr val="bg1"/>
                </a:solidFill>
              </a:rPr>
              <a:t>data</a:t>
            </a:r>
            <a:r>
              <a:rPr lang="nl-NL" sz="2500" dirty="0"/>
              <a:t> resources do we have ?</a:t>
            </a:r>
            <a:br>
              <a:rPr lang="nl-NL" sz="2500" dirty="0"/>
            </a:br>
            <a:r>
              <a:rPr lang="nl-NL" dirty="0"/>
              <a:t>Tanzania (J&amp;J)</a:t>
            </a:r>
            <a:br>
              <a:rPr lang="nl-NL" dirty="0"/>
            </a:br>
            <a:r>
              <a:rPr lang="nl-NL" dirty="0">
                <a:solidFill>
                  <a:schemeClr val="bg1"/>
                </a:solidFill>
              </a:rPr>
              <a:t>Kenya</a:t>
            </a:r>
            <a:r>
              <a:rPr lang="nl-NL" dirty="0"/>
              <a:t> (J&amp;J) + </a:t>
            </a:r>
            <a:r>
              <a:rPr lang="nl-NL" dirty="0">
                <a:solidFill>
                  <a:schemeClr val="bg1"/>
                </a:solidFill>
              </a:rPr>
              <a:t>unaids.org </a:t>
            </a:r>
            <a:r>
              <a:rPr lang="nl-NL" dirty="0"/>
              <a:t>+ blog.</a:t>
            </a:r>
            <a:r>
              <a:rPr lang="nl-NL" dirty="0">
                <a:solidFill>
                  <a:schemeClr val="bg1"/>
                </a:solidFill>
              </a:rPr>
              <a:t>opendata.go.ke</a:t>
            </a:r>
            <a:r>
              <a:rPr lang="nl-NL" dirty="0"/>
              <a:t>)</a:t>
            </a:r>
            <a:endParaRPr dirty="0"/>
          </a:p>
        </p:txBody>
      </p:sp>
      <p:sp>
        <p:nvSpPr>
          <p:cNvPr id="85" name="Google Shape;85;p14"/>
          <p:cNvSpPr txBox="1">
            <a:spLocks noGrp="1"/>
          </p:cNvSpPr>
          <p:nvPr>
            <p:ph type="sldNum" idx="12"/>
          </p:nvPr>
        </p:nvSpPr>
        <p:spPr>
          <a:xfrm>
            <a:off x="8523157" y="6437775"/>
            <a:ext cx="548700" cy="4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19" name="Google Shape;83;p14">
            <a:extLst>
              <a:ext uri="{FF2B5EF4-FFF2-40B4-BE49-F238E27FC236}">
                <a16:creationId xmlns:a16="http://schemas.microsoft.com/office/drawing/2014/main" id="{D528F6C4-3C39-4A2C-B652-4173D938F771}"/>
              </a:ext>
            </a:extLst>
          </p:cNvPr>
          <p:cNvSpPr txBox="1">
            <a:spLocks/>
          </p:cNvSpPr>
          <p:nvPr/>
        </p:nvSpPr>
        <p:spPr>
          <a:xfrm>
            <a:off x="7091901" y="2369488"/>
            <a:ext cx="2052099" cy="6520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nl-NL" sz="2500" dirty="0">
                <a:solidFill>
                  <a:schemeClr val="bg1"/>
                </a:solidFill>
              </a:rPr>
              <a:t>Kenya</a:t>
            </a:r>
          </a:p>
        </p:txBody>
      </p:sp>
    </p:spTree>
    <p:extLst>
      <p:ext uri="{BB962C8B-B14F-4D97-AF65-F5344CB8AC3E}">
        <p14:creationId xmlns:p14="http://schemas.microsoft.com/office/powerpoint/2010/main" val="21480905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5CAE5DD-E2DD-4299-B59B-4CBA5F45C0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137504"/>
            <a:ext cx="7928857" cy="6667093"/>
          </a:xfrm>
          <a:prstGeom prst="rect">
            <a:avLst/>
          </a:prstGeom>
        </p:spPr>
      </p:pic>
      <p:sp>
        <p:nvSpPr>
          <p:cNvPr id="83" name="Google Shape;83;p14"/>
          <p:cNvSpPr txBox="1">
            <a:spLocks noGrp="1"/>
          </p:cNvSpPr>
          <p:nvPr>
            <p:ph type="title"/>
          </p:nvPr>
        </p:nvSpPr>
        <p:spPr>
          <a:xfrm>
            <a:off x="1143000" y="741325"/>
            <a:ext cx="7019488" cy="77591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nl-NL" sz="2500" dirty="0"/>
              <a:t>Help ?</a:t>
            </a:r>
            <a:br>
              <a:rPr lang="nl-NL" sz="2500" dirty="0"/>
            </a:br>
            <a:r>
              <a:rPr lang="en-US" dirty="0"/>
              <a:t>Small tasks</a:t>
            </a:r>
            <a:endParaRPr sz="2500" dirty="0"/>
          </a:p>
        </p:txBody>
      </p:sp>
      <p:sp>
        <p:nvSpPr>
          <p:cNvPr id="85" name="Google Shape;85;p14"/>
          <p:cNvSpPr txBox="1">
            <a:spLocks noGrp="1"/>
          </p:cNvSpPr>
          <p:nvPr>
            <p:ph type="sldNum" idx="12"/>
          </p:nvPr>
        </p:nvSpPr>
        <p:spPr>
          <a:xfrm>
            <a:off x="8523157" y="6437775"/>
            <a:ext cx="548700" cy="4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710875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4"/>
          <p:cNvSpPr txBox="1">
            <a:spLocks noGrp="1"/>
          </p:cNvSpPr>
          <p:nvPr>
            <p:ph type="sldNum" idx="12"/>
          </p:nvPr>
        </p:nvSpPr>
        <p:spPr>
          <a:xfrm>
            <a:off x="8523157" y="6437775"/>
            <a:ext cx="548700" cy="4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1A9A15-55F6-48D1-9309-46C21F4ACE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4728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3"/>
          <p:cNvSpPr txBox="1">
            <a:spLocks noGrp="1"/>
          </p:cNvSpPr>
          <p:nvPr>
            <p:ph type="ctrTitle"/>
          </p:nvPr>
        </p:nvSpPr>
        <p:spPr>
          <a:xfrm>
            <a:off x="1243825" y="2980050"/>
            <a:ext cx="7168500" cy="15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rgbClr val="000000"/>
              </a:buClr>
              <a:buSzPts val="1100"/>
            </a:pPr>
            <a:r>
              <a:rPr lang="nl-NL" sz="5000" dirty="0" err="1">
                <a:latin typeface="Montserrat"/>
                <a:ea typeface="Montserrat"/>
                <a:cs typeface="Montserrat"/>
                <a:sym typeface="Montserrat"/>
              </a:rPr>
              <a:t>title</a:t>
            </a:r>
            <a:r>
              <a:rPr lang="nl-NL" sz="5000" dirty="0">
                <a:latin typeface="Montserrat"/>
                <a:ea typeface="Montserrat"/>
                <a:cs typeface="Montserrat"/>
                <a:sym typeface="Montserrat"/>
              </a:rPr>
              <a:t> of project</a:t>
            </a:r>
            <a:br>
              <a:rPr lang="nl-NL" sz="5000" dirty="0">
                <a:latin typeface="Montserrat"/>
                <a:ea typeface="Montserrat"/>
                <a:cs typeface="Montserrat"/>
                <a:sym typeface="Montserrat"/>
              </a:rPr>
            </a:br>
            <a:br>
              <a:rPr lang="nl-NL" sz="5000" dirty="0">
                <a:latin typeface="Montserrat"/>
                <a:ea typeface="Montserrat"/>
                <a:cs typeface="Montserrat"/>
                <a:sym typeface="Montserrat"/>
              </a:rPr>
            </a:br>
            <a:r>
              <a:rPr lang="nl-NL" sz="5000" dirty="0">
                <a:latin typeface="Montserrat"/>
                <a:ea typeface="Montserrat"/>
                <a:cs typeface="Montserrat"/>
                <a:sym typeface="Montserrat"/>
              </a:rPr>
              <a:t>project </a:t>
            </a:r>
            <a:r>
              <a:rPr lang="nl-NL" sz="5000" dirty="0" err="1">
                <a:latin typeface="Montserrat"/>
                <a:ea typeface="Montserrat"/>
                <a:cs typeface="Montserrat"/>
                <a:sym typeface="Montserrat"/>
              </a:rPr>
              <a:t>idea</a:t>
            </a:r>
            <a:endParaRPr sz="5000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8" name="Google Shape;78;p13"/>
          <p:cNvSpPr txBox="1"/>
          <p:nvPr/>
        </p:nvSpPr>
        <p:spPr>
          <a:xfrm>
            <a:off x="1319175" y="5878275"/>
            <a:ext cx="3000000" cy="7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sz="2400" dirty="0" err="1">
                <a:solidFill>
                  <a:schemeClr val="lt1"/>
                </a:solidFill>
                <a:latin typeface="Proxima Nova"/>
                <a:sym typeface="Proxima Nova"/>
              </a:rPr>
              <a:t>firstname</a:t>
            </a:r>
            <a:r>
              <a:rPr lang="en" sz="2400" dirty="0">
                <a:solidFill>
                  <a:schemeClr val="lt1"/>
                </a:solidFill>
                <a:latin typeface="Proxima Nova"/>
                <a:sym typeface="Proxima Nova"/>
              </a:rPr>
              <a:t> </a:t>
            </a:r>
            <a:r>
              <a:rPr lang="nl-NL" sz="2400" dirty="0" err="1">
                <a:solidFill>
                  <a:schemeClr val="lt1"/>
                </a:solidFill>
                <a:latin typeface="Proxima Nova"/>
                <a:sym typeface="Proxima Nova"/>
              </a:rPr>
              <a:t>lastname</a:t>
            </a: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5"/>
          <p:cNvSpPr txBox="1">
            <a:spLocks noGrp="1"/>
          </p:cNvSpPr>
          <p:nvPr>
            <p:ph type="sldNum" idx="12"/>
          </p:nvPr>
        </p:nvSpPr>
        <p:spPr>
          <a:xfrm>
            <a:off x="8523157" y="6437775"/>
            <a:ext cx="548700" cy="4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9" name="Google Shape;77;p13">
            <a:extLst>
              <a:ext uri="{FF2B5EF4-FFF2-40B4-BE49-F238E27FC236}">
                <a16:creationId xmlns:a16="http://schemas.microsoft.com/office/drawing/2014/main" id="{9A6F2C02-BC81-4FD2-80AB-8783A8D8FB38}"/>
              </a:ext>
            </a:extLst>
          </p:cNvPr>
          <p:cNvSpPr txBox="1">
            <a:spLocks/>
          </p:cNvSpPr>
          <p:nvPr/>
        </p:nvSpPr>
        <p:spPr>
          <a:xfrm>
            <a:off x="1243825" y="2980049"/>
            <a:ext cx="7168500" cy="24029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>
              <a:buClr>
                <a:srgbClr val="000000"/>
              </a:buClr>
              <a:buSzPts val="1100"/>
            </a:pPr>
            <a:r>
              <a:rPr lang="en-US" sz="5000" dirty="0">
                <a:latin typeface="Montserrat"/>
                <a:ea typeface="Montserrat"/>
                <a:cs typeface="Montserrat"/>
                <a:sym typeface="Montserrat"/>
              </a:rPr>
              <a:t>Why ?</a:t>
            </a:r>
            <a:br>
              <a:rPr lang="en-US" sz="5000" dirty="0"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5000" dirty="0"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-US" sz="5000" dirty="0">
                <a:latin typeface="Montserrat"/>
                <a:ea typeface="Montserrat"/>
                <a:cs typeface="Montserrat"/>
                <a:sym typeface="Montserrat"/>
              </a:rPr>
              <a:t>minimize HIV DR</a:t>
            </a:r>
          </a:p>
        </p:txBody>
      </p:sp>
    </p:spTree>
    <p:extLst>
      <p:ext uri="{BB962C8B-B14F-4D97-AF65-F5344CB8AC3E}">
        <p14:creationId xmlns:p14="http://schemas.microsoft.com/office/powerpoint/2010/main" val="35983110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/>
          </p:nvPr>
        </p:nvSpPr>
        <p:spPr>
          <a:xfrm>
            <a:off x="1143000" y="741325"/>
            <a:ext cx="7019488" cy="77591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nl-NL" sz="2500" dirty="0" err="1"/>
              <a:t>What</a:t>
            </a:r>
            <a:r>
              <a:rPr lang="nl-NL" sz="2500" dirty="0"/>
              <a:t> are we </a:t>
            </a:r>
            <a:r>
              <a:rPr lang="nl-NL" sz="2500" dirty="0" err="1"/>
              <a:t>trying</a:t>
            </a:r>
            <a:r>
              <a:rPr lang="nl-NL" sz="2500" dirty="0"/>
              <a:t> </a:t>
            </a:r>
            <a:r>
              <a:rPr lang="nl-NL" sz="2500" dirty="0" err="1"/>
              <a:t>to</a:t>
            </a:r>
            <a:r>
              <a:rPr lang="nl-NL" sz="2500" dirty="0"/>
              <a:t> </a:t>
            </a:r>
            <a:r>
              <a:rPr lang="nl-NL" sz="2500" dirty="0" err="1">
                <a:solidFill>
                  <a:schemeClr val="bg1"/>
                </a:solidFill>
              </a:rPr>
              <a:t>Investigate</a:t>
            </a:r>
            <a:r>
              <a:rPr lang="nl-NL" sz="2500" dirty="0"/>
              <a:t> ?</a:t>
            </a:r>
            <a:br>
              <a:rPr lang="nl-NL" sz="2500" dirty="0"/>
            </a:br>
            <a:r>
              <a:rPr lang="nl-NL" dirty="0">
                <a:solidFill>
                  <a:schemeClr val="bg1"/>
                </a:solidFill>
              </a:rPr>
              <a:t>access </a:t>
            </a:r>
            <a:r>
              <a:rPr lang="nl-NL" dirty="0" err="1">
                <a:solidFill>
                  <a:schemeClr val="bg1"/>
                </a:solidFill>
              </a:rPr>
              <a:t>to</a:t>
            </a:r>
            <a:r>
              <a:rPr lang="nl-NL" dirty="0">
                <a:solidFill>
                  <a:schemeClr val="bg1"/>
                </a:solidFill>
              </a:rPr>
              <a:t> </a:t>
            </a:r>
            <a:r>
              <a:rPr lang="nl-NL" dirty="0" err="1">
                <a:solidFill>
                  <a:schemeClr val="bg1"/>
                </a:solidFill>
              </a:rPr>
              <a:t>medication</a:t>
            </a:r>
            <a:endParaRPr sz="2500" dirty="0">
              <a:solidFill>
                <a:schemeClr val="bg1"/>
              </a:solidFill>
            </a:endParaRPr>
          </a:p>
        </p:txBody>
      </p:sp>
      <p:sp>
        <p:nvSpPr>
          <p:cNvPr id="85" name="Google Shape;85;p14"/>
          <p:cNvSpPr txBox="1">
            <a:spLocks noGrp="1"/>
          </p:cNvSpPr>
          <p:nvPr>
            <p:ph type="sldNum" idx="12"/>
          </p:nvPr>
        </p:nvSpPr>
        <p:spPr>
          <a:xfrm>
            <a:off x="8523157" y="6437775"/>
            <a:ext cx="548700" cy="4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pic>
        <p:nvPicPr>
          <p:cNvPr id="2052" name="Picture 4" descr="Afbeeldingsresultaat voor access to medication">
            <a:extLst>
              <a:ext uri="{FF2B5EF4-FFF2-40B4-BE49-F238E27FC236}">
                <a16:creationId xmlns:a16="http://schemas.microsoft.com/office/drawing/2014/main" id="{DE2FB8E8-50FA-4263-95AD-9C61C920FA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0804" y="1810858"/>
            <a:ext cx="5385041" cy="4188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12395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/>
          </p:nvPr>
        </p:nvSpPr>
        <p:spPr>
          <a:xfrm>
            <a:off x="1143000" y="741325"/>
            <a:ext cx="7019488" cy="77591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nl-NL" sz="2500" dirty="0" err="1"/>
              <a:t>Preferred</a:t>
            </a:r>
            <a:r>
              <a:rPr lang="nl-NL" sz="2500" dirty="0"/>
              <a:t> </a:t>
            </a:r>
            <a:r>
              <a:rPr lang="nl-NL" sz="2500" dirty="0" err="1"/>
              <a:t>satisfactory</a:t>
            </a:r>
            <a:r>
              <a:rPr lang="nl-NL" sz="2500" dirty="0"/>
              <a:t> </a:t>
            </a:r>
            <a:r>
              <a:rPr lang="nl-NL" sz="2500" dirty="0" err="1">
                <a:solidFill>
                  <a:schemeClr val="bg1"/>
                </a:solidFill>
              </a:rPr>
              <a:t>answer</a:t>
            </a:r>
            <a:r>
              <a:rPr lang="nl-NL" sz="2500" dirty="0"/>
              <a:t> ?</a:t>
            </a:r>
            <a:br>
              <a:rPr lang="nl-NL" sz="2500" dirty="0"/>
            </a:br>
            <a:r>
              <a:rPr lang="nl-NL" dirty="0" err="1">
                <a:solidFill>
                  <a:schemeClr val="bg1"/>
                </a:solidFill>
              </a:rPr>
              <a:t>Predict</a:t>
            </a:r>
            <a:r>
              <a:rPr lang="nl-NL" dirty="0">
                <a:solidFill>
                  <a:schemeClr val="bg1"/>
                </a:solidFill>
              </a:rPr>
              <a:t> </a:t>
            </a:r>
            <a:r>
              <a:rPr lang="nl-NL" dirty="0" err="1">
                <a:solidFill>
                  <a:schemeClr val="bg1"/>
                </a:solidFill>
              </a:rPr>
              <a:t>areas</a:t>
            </a:r>
            <a:r>
              <a:rPr lang="nl-NL" dirty="0">
                <a:solidFill>
                  <a:schemeClr val="bg1"/>
                </a:solidFill>
              </a:rPr>
              <a:t> of low access </a:t>
            </a:r>
            <a:r>
              <a:rPr lang="nl-NL" dirty="0" err="1">
                <a:solidFill>
                  <a:schemeClr val="bg1"/>
                </a:solidFill>
              </a:rPr>
              <a:t>to</a:t>
            </a:r>
            <a:r>
              <a:rPr lang="nl-NL" dirty="0">
                <a:solidFill>
                  <a:schemeClr val="bg1"/>
                </a:solidFill>
              </a:rPr>
              <a:t> </a:t>
            </a:r>
            <a:r>
              <a:rPr lang="nl-NL" dirty="0" err="1">
                <a:solidFill>
                  <a:schemeClr val="bg1"/>
                </a:solidFill>
              </a:rPr>
              <a:t>medication</a:t>
            </a:r>
            <a:endParaRPr sz="2500" dirty="0">
              <a:solidFill>
                <a:schemeClr val="bg1"/>
              </a:solidFill>
            </a:endParaRPr>
          </a:p>
        </p:txBody>
      </p:sp>
      <p:sp>
        <p:nvSpPr>
          <p:cNvPr id="85" name="Google Shape;85;p14"/>
          <p:cNvSpPr txBox="1">
            <a:spLocks noGrp="1"/>
          </p:cNvSpPr>
          <p:nvPr>
            <p:ph type="sldNum" idx="12"/>
          </p:nvPr>
        </p:nvSpPr>
        <p:spPr>
          <a:xfrm>
            <a:off x="8523157" y="6437775"/>
            <a:ext cx="548700" cy="4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4AC349-5375-4E49-B5A9-CAF038E254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688091"/>
            <a:ext cx="8229600" cy="3752743"/>
          </a:xfrm>
          <a:prstGeom prst="rect">
            <a:avLst/>
          </a:prstGeom>
        </p:spPr>
      </p:pic>
      <p:sp>
        <p:nvSpPr>
          <p:cNvPr id="6" name="Google Shape;83;p14">
            <a:extLst>
              <a:ext uri="{FF2B5EF4-FFF2-40B4-BE49-F238E27FC236}">
                <a16:creationId xmlns:a16="http://schemas.microsoft.com/office/drawing/2014/main" id="{F0C3D945-E64C-4CF0-B35D-36A7C269E18D}"/>
              </a:ext>
            </a:extLst>
          </p:cNvPr>
          <p:cNvSpPr txBox="1">
            <a:spLocks/>
          </p:cNvSpPr>
          <p:nvPr/>
        </p:nvSpPr>
        <p:spPr>
          <a:xfrm>
            <a:off x="1062256" y="5728716"/>
            <a:ext cx="7624544" cy="7759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algn="r"/>
            <a:r>
              <a:rPr lang="en-US" dirty="0">
                <a:solidFill>
                  <a:schemeClr val="bg1"/>
                </a:solidFill>
              </a:rPr>
              <a:t>Find possible causes…</a:t>
            </a:r>
            <a:endParaRPr lang="en-US" sz="25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52893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/>
          </p:nvPr>
        </p:nvSpPr>
        <p:spPr>
          <a:xfrm>
            <a:off x="1143000" y="741325"/>
            <a:ext cx="7019488" cy="77591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nl-NL" sz="2500" dirty="0" err="1"/>
              <a:t>What</a:t>
            </a:r>
            <a:r>
              <a:rPr lang="nl-NL" sz="2500" dirty="0"/>
              <a:t> are </a:t>
            </a:r>
            <a:r>
              <a:rPr lang="nl-NL" sz="2500" dirty="0" err="1"/>
              <a:t>the</a:t>
            </a:r>
            <a:r>
              <a:rPr lang="nl-NL" sz="2500" dirty="0"/>
              <a:t> </a:t>
            </a:r>
            <a:r>
              <a:rPr lang="nl-NL" sz="2500" dirty="0">
                <a:solidFill>
                  <a:schemeClr val="bg1"/>
                </a:solidFill>
              </a:rPr>
              <a:t>criteria</a:t>
            </a:r>
            <a:r>
              <a:rPr lang="nl-NL" sz="2500" dirty="0"/>
              <a:t> </a:t>
            </a:r>
            <a:r>
              <a:rPr lang="nl-NL" sz="2500" dirty="0" err="1"/>
              <a:t>to</a:t>
            </a:r>
            <a:r>
              <a:rPr lang="nl-NL" sz="2500" dirty="0"/>
              <a:t> </a:t>
            </a:r>
            <a:r>
              <a:rPr lang="nl-NL" sz="2500" dirty="0" err="1"/>
              <a:t>validate</a:t>
            </a:r>
            <a:r>
              <a:rPr lang="nl-NL" sz="2500" dirty="0"/>
              <a:t> ?</a:t>
            </a:r>
            <a:br>
              <a:rPr lang="nl-NL" sz="2500" dirty="0"/>
            </a:br>
            <a:r>
              <a:rPr lang="nl-NL" dirty="0" err="1">
                <a:solidFill>
                  <a:schemeClr val="bg1"/>
                </a:solidFill>
              </a:rPr>
              <a:t>Need</a:t>
            </a:r>
            <a:r>
              <a:rPr lang="nl-NL" dirty="0">
                <a:solidFill>
                  <a:schemeClr val="bg1"/>
                </a:solidFill>
              </a:rPr>
              <a:t> </a:t>
            </a:r>
            <a:r>
              <a:rPr lang="nl-NL" dirty="0" err="1">
                <a:solidFill>
                  <a:schemeClr val="bg1"/>
                </a:solidFill>
              </a:rPr>
              <a:t>vs</a:t>
            </a:r>
            <a:r>
              <a:rPr lang="nl-NL" dirty="0">
                <a:solidFill>
                  <a:schemeClr val="bg1"/>
                </a:solidFill>
              </a:rPr>
              <a:t> Availability</a:t>
            </a:r>
            <a:endParaRPr sz="2500" dirty="0">
              <a:solidFill>
                <a:schemeClr val="bg1"/>
              </a:solidFill>
            </a:endParaRPr>
          </a:p>
        </p:txBody>
      </p:sp>
      <p:sp>
        <p:nvSpPr>
          <p:cNvPr id="85" name="Google Shape;85;p14"/>
          <p:cNvSpPr txBox="1">
            <a:spLocks noGrp="1"/>
          </p:cNvSpPr>
          <p:nvPr>
            <p:ph type="sldNum" idx="12"/>
          </p:nvPr>
        </p:nvSpPr>
        <p:spPr>
          <a:xfrm>
            <a:off x="8523157" y="6437775"/>
            <a:ext cx="548700" cy="4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1028" name="Picture 4" descr="Afbeeldingsresultaat voor kenya">
            <a:extLst>
              <a:ext uri="{FF2B5EF4-FFF2-40B4-BE49-F238E27FC236}">
                <a16:creationId xmlns:a16="http://schemas.microsoft.com/office/drawing/2014/main" id="{791FB7D4-0557-4A78-8139-EDD97D2841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6318" y="1730394"/>
            <a:ext cx="3480667" cy="3332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FC86618-F9E4-4F08-9216-1C4E8AB9AD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1828" y="1730394"/>
            <a:ext cx="3864840" cy="4983803"/>
          </a:xfrm>
          <a:prstGeom prst="rect">
            <a:avLst/>
          </a:prstGeom>
        </p:spPr>
      </p:pic>
      <p:pic>
        <p:nvPicPr>
          <p:cNvPr id="1026" name="Picture 2" descr="Afbeeldingsresultaat voor differentiate 2 heatmaps">
            <a:extLst>
              <a:ext uri="{FF2B5EF4-FFF2-40B4-BE49-F238E27FC236}">
                <a16:creationId xmlns:a16="http://schemas.microsoft.com/office/drawing/2014/main" id="{965FE3F6-E710-4564-8268-45CD8501C2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7428" y="4486569"/>
            <a:ext cx="3939557" cy="2227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18246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Afbeeldingsresultaat voor economic">
            <a:extLst>
              <a:ext uri="{FF2B5EF4-FFF2-40B4-BE49-F238E27FC236}">
                <a16:creationId xmlns:a16="http://schemas.microsoft.com/office/drawing/2014/main" id="{C1DFDD59-BC21-43BC-9161-36886B8E49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2694" y="3917095"/>
            <a:ext cx="4831304" cy="2520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3" name="Google Shape;83;p14"/>
          <p:cNvSpPr txBox="1">
            <a:spLocks noGrp="1"/>
          </p:cNvSpPr>
          <p:nvPr>
            <p:ph type="title"/>
          </p:nvPr>
        </p:nvSpPr>
        <p:spPr>
          <a:xfrm>
            <a:off x="1143000" y="741325"/>
            <a:ext cx="7019488" cy="77591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nl-NL" sz="2500" dirty="0" err="1"/>
              <a:t>Which</a:t>
            </a:r>
            <a:r>
              <a:rPr lang="nl-NL" sz="2500" dirty="0"/>
              <a:t> Domain </a:t>
            </a:r>
            <a:r>
              <a:rPr lang="nl-NL" sz="2500" dirty="0">
                <a:solidFill>
                  <a:schemeClr val="bg1"/>
                </a:solidFill>
              </a:rPr>
              <a:t>Knowledge</a:t>
            </a:r>
            <a:r>
              <a:rPr lang="nl-NL" sz="2500" dirty="0"/>
              <a:t> is </a:t>
            </a:r>
            <a:r>
              <a:rPr lang="nl-NL" sz="2500" dirty="0" err="1"/>
              <a:t>needed</a:t>
            </a:r>
            <a:r>
              <a:rPr lang="nl-NL" sz="2500" dirty="0"/>
              <a:t> ?</a:t>
            </a:r>
            <a:br>
              <a:rPr lang="nl-NL" sz="2500" dirty="0"/>
            </a:br>
            <a:r>
              <a:rPr lang="nl-NL" dirty="0" err="1">
                <a:solidFill>
                  <a:schemeClr val="bg1"/>
                </a:solidFill>
              </a:rPr>
              <a:t>Logistics</a:t>
            </a:r>
            <a:r>
              <a:rPr lang="nl-NL" dirty="0">
                <a:solidFill>
                  <a:schemeClr val="bg1"/>
                </a:solidFill>
              </a:rPr>
              <a:t>, </a:t>
            </a:r>
            <a:r>
              <a:rPr lang="nl-NL" dirty="0" err="1">
                <a:solidFill>
                  <a:schemeClr val="bg1"/>
                </a:solidFill>
              </a:rPr>
              <a:t>Medical</a:t>
            </a:r>
            <a:r>
              <a:rPr lang="nl-NL" dirty="0">
                <a:solidFill>
                  <a:schemeClr val="bg1"/>
                </a:solidFill>
              </a:rPr>
              <a:t>, </a:t>
            </a:r>
            <a:r>
              <a:rPr lang="nl-NL" dirty="0" err="1">
                <a:solidFill>
                  <a:schemeClr val="bg1"/>
                </a:solidFill>
              </a:rPr>
              <a:t>Social</a:t>
            </a:r>
            <a:r>
              <a:rPr lang="nl-NL" dirty="0">
                <a:solidFill>
                  <a:schemeClr val="bg1"/>
                </a:solidFill>
              </a:rPr>
              <a:t>, </a:t>
            </a:r>
            <a:r>
              <a:rPr lang="nl-NL" dirty="0" err="1">
                <a:solidFill>
                  <a:schemeClr val="bg1"/>
                </a:solidFill>
              </a:rPr>
              <a:t>Economic</a:t>
            </a:r>
            <a:r>
              <a:rPr lang="nl-NL" dirty="0">
                <a:solidFill>
                  <a:schemeClr val="bg1"/>
                </a:solidFill>
              </a:rPr>
              <a:t>, </a:t>
            </a:r>
            <a:r>
              <a:rPr lang="nl-NL" dirty="0" err="1">
                <a:solidFill>
                  <a:schemeClr val="bg1"/>
                </a:solidFill>
              </a:rPr>
              <a:t>Environmental</a:t>
            </a:r>
            <a:endParaRPr sz="2500" dirty="0">
              <a:solidFill>
                <a:schemeClr val="bg1"/>
              </a:solidFill>
            </a:endParaRPr>
          </a:p>
        </p:txBody>
      </p:sp>
      <p:sp>
        <p:nvSpPr>
          <p:cNvPr id="85" name="Google Shape;85;p14"/>
          <p:cNvSpPr txBox="1">
            <a:spLocks noGrp="1"/>
          </p:cNvSpPr>
          <p:nvPr>
            <p:ph type="sldNum" idx="12"/>
          </p:nvPr>
        </p:nvSpPr>
        <p:spPr>
          <a:xfrm>
            <a:off x="8523157" y="6437775"/>
            <a:ext cx="548700" cy="4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pic>
        <p:nvPicPr>
          <p:cNvPr id="1026" name="Picture 2" descr="Afbeeldingsresultaat voor economic">
            <a:extLst>
              <a:ext uri="{FF2B5EF4-FFF2-40B4-BE49-F238E27FC236}">
                <a16:creationId xmlns:a16="http://schemas.microsoft.com/office/drawing/2014/main" id="{F8E0F0A5-774D-493B-9E5C-4B543750F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421" y="3900394"/>
            <a:ext cx="3784075" cy="2520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C516966-C294-47F8-8F59-50F4844CF6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4504" y="1696544"/>
            <a:ext cx="4569493" cy="2354365"/>
          </a:xfrm>
          <a:prstGeom prst="rect">
            <a:avLst/>
          </a:prstGeom>
        </p:spPr>
      </p:pic>
      <p:pic>
        <p:nvPicPr>
          <p:cNvPr id="1030" name="Picture 6" descr="Afbeeldingsresultaat voor medical logistics">
            <a:extLst>
              <a:ext uri="{FF2B5EF4-FFF2-40B4-BE49-F238E27FC236}">
                <a16:creationId xmlns:a16="http://schemas.microsoft.com/office/drawing/2014/main" id="{F5ECC31C-32D2-4196-B77F-114A002CE6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421" y="1703448"/>
            <a:ext cx="5868651" cy="2347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87743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/>
          </p:nvPr>
        </p:nvSpPr>
        <p:spPr>
          <a:xfrm>
            <a:off x="1143000" y="741325"/>
            <a:ext cx="7019488" cy="77591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nl-NL" sz="2500" dirty="0"/>
              <a:t>Domain </a:t>
            </a:r>
            <a:r>
              <a:rPr lang="nl-NL" sz="2500" dirty="0" err="1">
                <a:solidFill>
                  <a:schemeClr val="bg1"/>
                </a:solidFill>
              </a:rPr>
              <a:t>inspiration</a:t>
            </a:r>
            <a:r>
              <a:rPr lang="nl-NL" sz="2500" dirty="0">
                <a:solidFill>
                  <a:schemeClr val="bg1"/>
                </a:solidFill>
              </a:rPr>
              <a:t> </a:t>
            </a:r>
            <a:r>
              <a:rPr lang="nl-NL" sz="2500" dirty="0"/>
              <a:t>?</a:t>
            </a:r>
            <a:br>
              <a:rPr lang="nl-NL" sz="2500" dirty="0"/>
            </a:br>
            <a:r>
              <a:rPr lang="en-US" dirty="0"/>
              <a:t>documentary </a:t>
            </a:r>
            <a:r>
              <a:rPr lang="en-US" dirty="0">
                <a:solidFill>
                  <a:schemeClr val="bg1"/>
                </a:solidFill>
              </a:rPr>
              <a:t>“Fire in the blood”</a:t>
            </a:r>
            <a:endParaRPr sz="2500" dirty="0">
              <a:solidFill>
                <a:schemeClr val="bg1"/>
              </a:solidFill>
            </a:endParaRPr>
          </a:p>
        </p:txBody>
      </p:sp>
      <p:sp>
        <p:nvSpPr>
          <p:cNvPr id="85" name="Google Shape;85;p14"/>
          <p:cNvSpPr txBox="1">
            <a:spLocks noGrp="1"/>
          </p:cNvSpPr>
          <p:nvPr>
            <p:ph type="sldNum" idx="12"/>
          </p:nvPr>
        </p:nvSpPr>
        <p:spPr>
          <a:xfrm>
            <a:off x="8523157" y="6437775"/>
            <a:ext cx="548700" cy="4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pic>
        <p:nvPicPr>
          <p:cNvPr id="2050" name="Picture 2" descr="Afbeeldingsresultaat voor Fire in the Blood">
            <a:extLst>
              <a:ext uri="{FF2B5EF4-FFF2-40B4-BE49-F238E27FC236}">
                <a16:creationId xmlns:a16="http://schemas.microsoft.com/office/drawing/2014/main" id="{00A9FBA1-B064-408B-9405-0540068ED8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8355" y="1574161"/>
            <a:ext cx="6480313" cy="4311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83;p14">
            <a:extLst>
              <a:ext uri="{FF2B5EF4-FFF2-40B4-BE49-F238E27FC236}">
                <a16:creationId xmlns:a16="http://schemas.microsoft.com/office/drawing/2014/main" id="{3580EA62-C673-42D2-BB81-5877CC6168A0}"/>
              </a:ext>
            </a:extLst>
          </p:cNvPr>
          <p:cNvSpPr txBox="1">
            <a:spLocks/>
          </p:cNvSpPr>
          <p:nvPr/>
        </p:nvSpPr>
        <p:spPr>
          <a:xfrm>
            <a:off x="1070207" y="5728716"/>
            <a:ext cx="7624544" cy="7759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algn="r"/>
            <a:r>
              <a:rPr lang="nl-NL" dirty="0">
                <a:solidFill>
                  <a:schemeClr val="bg1"/>
                </a:solidFill>
              </a:rPr>
              <a:t>Financial </a:t>
            </a:r>
            <a:r>
              <a:rPr lang="nl-NL" dirty="0" err="1">
                <a:solidFill>
                  <a:schemeClr val="bg1"/>
                </a:solidFill>
              </a:rPr>
              <a:t>barriers</a:t>
            </a:r>
            <a:r>
              <a:rPr lang="nl-NL" dirty="0">
                <a:solidFill>
                  <a:schemeClr val="bg1"/>
                </a:solidFill>
              </a:rPr>
              <a:t>  </a:t>
            </a:r>
            <a:r>
              <a:rPr lang="nl-NL" dirty="0"/>
              <a:t>+</a:t>
            </a:r>
            <a:r>
              <a:rPr lang="nl-NL" dirty="0">
                <a:solidFill>
                  <a:schemeClr val="bg1"/>
                </a:solidFill>
              </a:rPr>
              <a:t>  </a:t>
            </a:r>
            <a:r>
              <a:rPr lang="nl-NL" dirty="0" err="1"/>
              <a:t>Medicine</a:t>
            </a:r>
            <a:r>
              <a:rPr lang="nl-NL" dirty="0">
                <a:solidFill>
                  <a:schemeClr val="bg1"/>
                </a:solidFill>
              </a:rPr>
              <a:t> </a:t>
            </a:r>
            <a:r>
              <a:rPr lang="nl-NL" dirty="0" err="1"/>
              <a:t>shortage</a:t>
            </a:r>
            <a:r>
              <a:rPr lang="nl-NL" dirty="0"/>
              <a:t>  +  </a:t>
            </a:r>
            <a:r>
              <a:rPr lang="nl-NL" dirty="0" err="1"/>
              <a:t>Harsh</a:t>
            </a:r>
            <a:r>
              <a:rPr lang="nl-NL" dirty="0"/>
              <a:t> treatment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29578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/>
          </p:nvPr>
        </p:nvSpPr>
        <p:spPr>
          <a:xfrm>
            <a:off x="1143000" y="741325"/>
            <a:ext cx="7019488" cy="77591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nl-NL" sz="2500" dirty="0" err="1"/>
              <a:t>Where</a:t>
            </a:r>
            <a:r>
              <a:rPr lang="nl-NL" sz="2500" dirty="0"/>
              <a:t> </a:t>
            </a:r>
            <a:r>
              <a:rPr lang="nl-NL" sz="2500" dirty="0" err="1"/>
              <a:t>to</a:t>
            </a:r>
            <a:r>
              <a:rPr lang="nl-NL" sz="2500" dirty="0"/>
              <a:t> </a:t>
            </a:r>
            <a:r>
              <a:rPr lang="nl-NL" sz="2500" dirty="0" err="1"/>
              <a:t>find</a:t>
            </a:r>
            <a:r>
              <a:rPr lang="nl-NL" sz="2500" dirty="0"/>
              <a:t> information </a:t>
            </a:r>
            <a:r>
              <a:rPr lang="nl-NL" sz="2500" dirty="0">
                <a:solidFill>
                  <a:schemeClr val="bg1"/>
                </a:solidFill>
              </a:rPr>
              <a:t>sources </a:t>
            </a:r>
            <a:r>
              <a:rPr lang="nl-NL" sz="2500" dirty="0"/>
              <a:t>?</a:t>
            </a:r>
            <a:br>
              <a:rPr lang="nl-NL" sz="2500" dirty="0"/>
            </a:br>
            <a:r>
              <a:rPr lang="nl-NL" dirty="0">
                <a:solidFill>
                  <a:schemeClr val="bg1"/>
                </a:solidFill>
              </a:rPr>
              <a:t>J&amp;J partner, Web sources, Network of </a:t>
            </a:r>
            <a:r>
              <a:rPr lang="nl-NL" dirty="0" err="1">
                <a:solidFill>
                  <a:schemeClr val="bg1"/>
                </a:solidFill>
              </a:rPr>
              <a:t>people</a:t>
            </a:r>
            <a:endParaRPr sz="2500" dirty="0">
              <a:solidFill>
                <a:schemeClr val="bg1"/>
              </a:solidFill>
            </a:endParaRPr>
          </a:p>
        </p:txBody>
      </p:sp>
      <p:sp>
        <p:nvSpPr>
          <p:cNvPr id="85" name="Google Shape;85;p14"/>
          <p:cNvSpPr txBox="1">
            <a:spLocks noGrp="1"/>
          </p:cNvSpPr>
          <p:nvPr>
            <p:ph type="sldNum" idx="12"/>
          </p:nvPr>
        </p:nvSpPr>
        <p:spPr>
          <a:xfrm>
            <a:off x="8523157" y="6437775"/>
            <a:ext cx="548700" cy="4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pic>
        <p:nvPicPr>
          <p:cNvPr id="3074" name="Picture 2" descr="Afbeeldingsresultaat voor johnson &amp; johnson png">
            <a:extLst>
              <a:ext uri="{FF2B5EF4-FFF2-40B4-BE49-F238E27FC236}">
                <a16:creationId xmlns:a16="http://schemas.microsoft.com/office/drawing/2014/main" id="{340DD4B3-E5AC-4AF0-B151-F596B68D88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8289" y="4524300"/>
            <a:ext cx="4873568" cy="925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Afbeeldingsresultaat voor web data">
            <a:extLst>
              <a:ext uri="{FF2B5EF4-FFF2-40B4-BE49-F238E27FC236}">
                <a16:creationId xmlns:a16="http://schemas.microsoft.com/office/drawing/2014/main" id="{1C6BE799-670C-4AA5-ADB6-CAE69680B5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1069" y="2264780"/>
            <a:ext cx="5000788" cy="2217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Afbeeldingsresultaat voor network contacts">
            <a:extLst>
              <a:ext uri="{FF2B5EF4-FFF2-40B4-BE49-F238E27FC236}">
                <a16:creationId xmlns:a16="http://schemas.microsoft.com/office/drawing/2014/main" id="{F45C4097-D0BB-4D40-9918-0FC13D3CEC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518" y="2264780"/>
            <a:ext cx="3185160" cy="3185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7119"/>
      </p:ext>
    </p:extLst>
  </p:cSld>
  <p:clrMapOvr>
    <a:masterClrMapping/>
  </p:clrMapOvr>
</p:sld>
</file>

<file path=ppt/theme/theme1.xml><?xml version="1.0" encoding="utf-8"?>
<a:theme xmlns:a="http://schemas.openxmlformats.org/drawingml/2006/main" name="Eleanor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133</Words>
  <Application>Microsoft Office PowerPoint</Application>
  <PresentationFormat>On-screen Show (4:3)</PresentationFormat>
  <Paragraphs>49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Montserrat</vt:lpstr>
      <vt:lpstr>Proxima Nova</vt:lpstr>
      <vt:lpstr>Quicksand</vt:lpstr>
      <vt:lpstr>Eleanor template</vt:lpstr>
      <vt:lpstr>PowerPoint Presentation</vt:lpstr>
      <vt:lpstr>title of project  project idea</vt:lpstr>
      <vt:lpstr>PowerPoint Presentation</vt:lpstr>
      <vt:lpstr>What are we trying to Investigate ? access to medication</vt:lpstr>
      <vt:lpstr>Preferred satisfactory answer ? Predict areas of low access to medication</vt:lpstr>
      <vt:lpstr>What are the criteria to validate ? Need vs Availability</vt:lpstr>
      <vt:lpstr>Which Domain Knowledge is needed ? Logistics, Medical, Social, Economic, Environmental</vt:lpstr>
      <vt:lpstr>Domain inspiration ? documentary “Fire in the blood”</vt:lpstr>
      <vt:lpstr>Where to find information sources ? J&amp;J partner, Web sources, Network of people</vt:lpstr>
      <vt:lpstr>Who can act on our findings ? J&amp;J, NGO, Public</vt:lpstr>
      <vt:lpstr>How to communicate results ? video presentation</vt:lpstr>
      <vt:lpstr>Who is on the Team ? Bootcampers + Public volunteers + …</vt:lpstr>
      <vt:lpstr>What skills are needed ?  </vt:lpstr>
      <vt:lpstr>What data resources do we have ? Tanzania (J&amp;J) Kenya (J&amp;J) + unaids.org + blog.opendata.go.ke)</vt:lpstr>
      <vt:lpstr>What data resources do we have ? Tanzania (J&amp;J) Kenya (J&amp;J) + unaids.org + blog.opendata.go.ke)</vt:lpstr>
      <vt:lpstr>Help ? Small tasks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Albert, Kevin</dc:creator>
  <cp:lastModifiedBy>Albert, Kevin (ext)</cp:lastModifiedBy>
  <cp:revision>52</cp:revision>
  <dcterms:modified xsi:type="dcterms:W3CDTF">2019-01-25T13:44:14Z</dcterms:modified>
</cp:coreProperties>
</file>